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19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145036-F36C-4886-A107-1F9F2DCDBEF2}"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377055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45036-F36C-4886-A107-1F9F2DCDBEF2}"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123729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45036-F36C-4886-A107-1F9F2DCDBEF2}"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275645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45036-F36C-4886-A107-1F9F2DCDBEF2}"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317754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45036-F36C-4886-A107-1F9F2DCDBEF2}"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309946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145036-F36C-4886-A107-1F9F2DCDBEF2}"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33771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145036-F36C-4886-A107-1F9F2DCDBEF2}" type="datetimeFigureOut">
              <a:rPr lang="en-US" smtClean="0"/>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348981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145036-F36C-4886-A107-1F9F2DCDBEF2}" type="datetimeFigureOut">
              <a:rPr lang="en-US" smtClean="0"/>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329658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45036-F36C-4886-A107-1F9F2DCDBEF2}" type="datetimeFigureOut">
              <a:rPr lang="en-US" smtClean="0"/>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58158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7145036-F36C-4886-A107-1F9F2DCDBEF2}"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193380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7145036-F36C-4886-A107-1F9F2DCDBEF2}"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6F88A-7887-4D1F-A43D-25754B0D9608}" type="slidenum">
              <a:rPr lang="en-US" smtClean="0"/>
              <a:t>‹#›</a:t>
            </a:fld>
            <a:endParaRPr lang="en-US"/>
          </a:p>
        </p:txBody>
      </p:sp>
    </p:spTree>
    <p:extLst>
      <p:ext uri="{BB962C8B-B14F-4D97-AF65-F5344CB8AC3E}">
        <p14:creationId xmlns:p14="http://schemas.microsoft.com/office/powerpoint/2010/main" val="19473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7145036-F36C-4886-A107-1F9F2DCDBEF2}" type="datetimeFigureOut">
              <a:rPr lang="en-US" smtClean="0"/>
              <a:t>5/2/2022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126F88A-7887-4D1F-A43D-25754B0D9608}" type="slidenum">
              <a:rPr lang="en-US" smtClean="0"/>
              <a:t>‹#›</a:t>
            </a:fld>
            <a:endParaRPr lang="en-US"/>
          </a:p>
        </p:txBody>
      </p:sp>
    </p:spTree>
    <p:extLst>
      <p:ext uri="{BB962C8B-B14F-4D97-AF65-F5344CB8AC3E}">
        <p14:creationId xmlns:p14="http://schemas.microsoft.com/office/powerpoint/2010/main" val="2602189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ucu.org/docs/default-source/account-disclosures/truth-in-savings.pdf?sfvrsn=b34b0591_15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Two people sitting on a couch looking at a computer&#10;&#10;Description automatically generated">
            <a:extLst>
              <a:ext uri="{FF2B5EF4-FFF2-40B4-BE49-F238E27FC236}">
                <a16:creationId xmlns:a16="http://schemas.microsoft.com/office/drawing/2014/main" id="{EF44B87F-F829-4AB4-8E03-63E6F7C349DB}"/>
              </a:ext>
            </a:extLst>
          </p:cNvPr>
          <p:cNvPicPr>
            <a:picLocks noChangeAspect="1"/>
          </p:cNvPicPr>
          <p:nvPr/>
        </p:nvPicPr>
        <p:blipFill rotWithShape="1">
          <a:blip r:embed="rId2">
            <a:extLst>
              <a:ext uri="{28A0092B-C50C-407E-A947-70E740481C1C}">
                <a14:useLocalDpi xmlns:a14="http://schemas.microsoft.com/office/drawing/2010/main" val="0"/>
              </a:ext>
            </a:extLst>
          </a:blip>
          <a:srcRect t="34150" b="17461"/>
          <a:stretch/>
        </p:blipFill>
        <p:spPr>
          <a:xfrm>
            <a:off x="-6078" y="-26583"/>
            <a:ext cx="7772400" cy="2507285"/>
          </a:xfrm>
          <a:prstGeom prst="rect">
            <a:avLst/>
          </a:prstGeom>
        </p:spPr>
      </p:pic>
      <p:sp>
        <p:nvSpPr>
          <p:cNvPr id="5" name="Rectangle 4">
            <a:extLst>
              <a:ext uri="{FF2B5EF4-FFF2-40B4-BE49-F238E27FC236}">
                <a16:creationId xmlns:a16="http://schemas.microsoft.com/office/drawing/2014/main" id="{0D1837E5-C43E-4109-80F7-117229D5A30D}"/>
              </a:ext>
            </a:extLst>
          </p:cNvPr>
          <p:cNvSpPr/>
          <p:nvPr/>
        </p:nvSpPr>
        <p:spPr>
          <a:xfrm>
            <a:off x="0" y="8587677"/>
            <a:ext cx="7772400" cy="67456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34;p22">
            <a:extLst>
              <a:ext uri="{FF2B5EF4-FFF2-40B4-BE49-F238E27FC236}">
                <a16:creationId xmlns:a16="http://schemas.microsoft.com/office/drawing/2014/main" id="{23F1E0B1-9EFC-46A7-8479-F37849F9EABB}"/>
              </a:ext>
            </a:extLst>
          </p:cNvPr>
          <p:cNvSpPr txBox="1"/>
          <p:nvPr/>
        </p:nvSpPr>
        <p:spPr>
          <a:xfrm>
            <a:off x="516731" y="8633054"/>
            <a:ext cx="6738937" cy="781800"/>
          </a:xfrm>
          <a:prstGeom prst="rect">
            <a:avLst/>
          </a:prstGeom>
          <a:noFill/>
          <a:ln>
            <a:noFill/>
          </a:ln>
        </p:spPr>
        <p:txBody>
          <a:bodyPr spcFirstLastPara="1" wrap="square" lIns="91425" tIns="91425" rIns="91425" bIns="91425" anchor="t" anchorCtr="0">
            <a:noAutofit/>
          </a:bodyPr>
          <a:lstStyle/>
          <a:p>
            <a:pPr lvl="0"/>
            <a:r>
              <a:rPr lang="en-US" sz="1300" b="1" dirty="0">
                <a:solidFill>
                  <a:schemeClr val="bg1"/>
                </a:solidFill>
                <a:latin typeface="+mn-lt"/>
              </a:rPr>
              <a:t>Ken Chrzanowski|   Senior Business Development Officer| </a:t>
            </a:r>
            <a:br>
              <a:rPr lang="en-US" sz="1300" b="1" dirty="0">
                <a:solidFill>
                  <a:schemeClr val="bg1"/>
                </a:solidFill>
                <a:latin typeface="+mn-lt"/>
              </a:rPr>
            </a:br>
            <a:r>
              <a:rPr lang="en-US" sz="1300" b="1" dirty="0">
                <a:solidFill>
                  <a:schemeClr val="bg1"/>
                </a:solidFill>
                <a:latin typeface="+mn-lt"/>
              </a:rPr>
              <a:t>TEL</a:t>
            </a:r>
            <a:r>
              <a:rPr lang="en-US" sz="1300" b="1">
                <a:solidFill>
                  <a:schemeClr val="bg1"/>
                </a:solidFill>
                <a:latin typeface="+mn-lt"/>
              </a:rPr>
              <a:t>: 678-630-2752|   Ken.Chrzanowski@gucu</a:t>
            </a:r>
            <a:r>
              <a:rPr lang="en-US" sz="1300" b="1" dirty="0">
                <a:solidFill>
                  <a:schemeClr val="bg1"/>
                </a:solidFill>
                <a:latin typeface="+mn-lt"/>
              </a:rPr>
              <a:t>.org</a:t>
            </a:r>
          </a:p>
        </p:txBody>
      </p:sp>
      <p:sp>
        <p:nvSpPr>
          <p:cNvPr id="7" name="Google Shape;135;p22">
            <a:extLst>
              <a:ext uri="{FF2B5EF4-FFF2-40B4-BE49-F238E27FC236}">
                <a16:creationId xmlns:a16="http://schemas.microsoft.com/office/drawing/2014/main" id="{FF2DBB73-EF45-4D42-B941-8A68BB44E265}"/>
              </a:ext>
            </a:extLst>
          </p:cNvPr>
          <p:cNvSpPr txBox="1"/>
          <p:nvPr/>
        </p:nvSpPr>
        <p:spPr>
          <a:xfrm>
            <a:off x="520065" y="9283072"/>
            <a:ext cx="5407120" cy="467025"/>
          </a:xfrm>
          <a:prstGeom prst="rect">
            <a:avLst/>
          </a:prstGeom>
          <a:noFill/>
          <a:ln>
            <a:noFill/>
          </a:ln>
        </p:spPr>
        <p:txBody>
          <a:bodyPr spcFirstLastPara="1" wrap="square" lIns="91425" tIns="91425" rIns="91425" bIns="91425" anchor="t" anchorCtr="0">
            <a:noAutofit/>
          </a:bodyPr>
          <a:lstStyle/>
          <a:p>
            <a:pPr lvl="0">
              <a:lnSpc>
                <a:spcPct val="115000"/>
              </a:lnSpc>
              <a:spcBef>
                <a:spcPts val="500"/>
              </a:spcBef>
            </a:pPr>
            <a:r>
              <a:rPr lang="en-US" sz="900" dirty="0">
                <a:solidFill>
                  <a:schemeClr val="accent6">
                    <a:lumMod val="50000"/>
                  </a:schemeClr>
                </a:solidFill>
              </a:rPr>
              <a:t>*</a:t>
            </a:r>
            <a:r>
              <a:rPr lang="en-US" sz="900" b="0" i="0" dirty="0">
                <a:solidFill>
                  <a:schemeClr val="accent6">
                    <a:lumMod val="50000"/>
                  </a:schemeClr>
                </a:solidFill>
                <a:effectLst/>
                <a:latin typeface="+mn-lt"/>
              </a:rPr>
              <a:t>Please see other side for full disclosure information.</a:t>
            </a:r>
            <a:endParaRPr lang="en-US" sz="900" dirty="0">
              <a:solidFill>
                <a:schemeClr val="accent6">
                  <a:lumMod val="50000"/>
                </a:schemeClr>
              </a:solidFill>
              <a:latin typeface="+mn-lt"/>
              <a:ea typeface="Lato"/>
              <a:cs typeface="Lato"/>
              <a:sym typeface="Lato"/>
            </a:endParaRPr>
          </a:p>
        </p:txBody>
      </p:sp>
      <p:sp>
        <p:nvSpPr>
          <p:cNvPr id="11" name="Rectangle 10">
            <a:extLst>
              <a:ext uri="{FF2B5EF4-FFF2-40B4-BE49-F238E27FC236}">
                <a16:creationId xmlns:a16="http://schemas.microsoft.com/office/drawing/2014/main" id="{DB7B33FB-4A9D-455D-9BDE-B18540ED2B61}"/>
              </a:ext>
            </a:extLst>
          </p:cNvPr>
          <p:cNvSpPr/>
          <p:nvPr/>
        </p:nvSpPr>
        <p:spPr>
          <a:xfrm>
            <a:off x="6078" y="527628"/>
            <a:ext cx="2508521" cy="1112866"/>
          </a:xfrm>
          <a:prstGeom prst="rect">
            <a:avLst/>
          </a:prstGeom>
          <a:solidFill>
            <a:srgbClr val="113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1EC4CD6E-A642-44FE-A68E-8528A2E371D3}"/>
              </a:ext>
            </a:extLst>
          </p:cNvPr>
          <p:cNvPicPr>
            <a:picLocks noChangeAspect="1"/>
          </p:cNvPicPr>
          <p:nvPr/>
        </p:nvPicPr>
        <p:blipFill>
          <a:blip r:embed="rId3"/>
          <a:stretch>
            <a:fillRect/>
          </a:stretch>
        </p:blipFill>
        <p:spPr>
          <a:xfrm>
            <a:off x="168594" y="644181"/>
            <a:ext cx="2183488" cy="834090"/>
          </a:xfrm>
          <a:prstGeom prst="rect">
            <a:avLst/>
          </a:prstGeom>
        </p:spPr>
      </p:pic>
      <p:sp>
        <p:nvSpPr>
          <p:cNvPr id="14" name="TextBox 13">
            <a:extLst>
              <a:ext uri="{FF2B5EF4-FFF2-40B4-BE49-F238E27FC236}">
                <a16:creationId xmlns:a16="http://schemas.microsoft.com/office/drawing/2014/main" id="{3920BCC1-7B59-4836-BB00-1BCA0C3995EE}"/>
              </a:ext>
            </a:extLst>
          </p:cNvPr>
          <p:cNvSpPr txBox="1"/>
          <p:nvPr/>
        </p:nvSpPr>
        <p:spPr>
          <a:xfrm>
            <a:off x="262467" y="2546245"/>
            <a:ext cx="7272101" cy="1569660"/>
          </a:xfrm>
          <a:prstGeom prst="rect">
            <a:avLst/>
          </a:prstGeom>
          <a:noFill/>
        </p:spPr>
        <p:txBody>
          <a:bodyPr wrap="square" rtlCol="0">
            <a:spAutoFit/>
          </a:bodyPr>
          <a:lstStyle/>
          <a:p>
            <a:pPr defTabSz="914400">
              <a:buClr>
                <a:srgbClr val="000000"/>
              </a:buClr>
              <a:buFont typeface="Arial"/>
              <a:buNone/>
            </a:pPr>
            <a:r>
              <a:rPr lang="en-US" sz="1600" b="1" kern="0" dirty="0">
                <a:solidFill>
                  <a:srgbClr val="CB333B"/>
                </a:solidFill>
                <a:latin typeface="Lato" panose="020F0502020204030203" pitchFamily="34" charset="0"/>
                <a:ea typeface="Lato" panose="020F0502020204030203" pitchFamily="34" charset="0"/>
                <a:cs typeface="Lato" panose="020F0502020204030203" pitchFamily="34" charset="0"/>
                <a:sym typeface="Arial"/>
              </a:rPr>
              <a:t>EXCLUSIVE BENEFITS</a:t>
            </a:r>
          </a:p>
          <a:p>
            <a:pPr defTabSz="914400">
              <a:buClr>
                <a:srgbClr val="000000"/>
              </a:buClr>
              <a:buFont typeface="Arial"/>
              <a:buNone/>
            </a:pPr>
            <a:endParaRPr lang="en-US" sz="600" kern="0" dirty="0">
              <a:solidFill>
                <a:srgbClr val="003865">
                  <a:lumMod val="85000"/>
                  <a:lumOff val="15000"/>
                </a:srgbClr>
              </a:solidFill>
              <a:latin typeface="Lato" panose="020F0502020204030203" pitchFamily="34" charset="77"/>
              <a:cs typeface="Arial"/>
              <a:sym typeface="Arial"/>
            </a:endParaRPr>
          </a:p>
          <a:p>
            <a:pPr defTabSz="914400">
              <a:buClr>
                <a:srgbClr val="000000"/>
              </a:buClr>
            </a:pPr>
            <a:r>
              <a:rPr lang="en-US" sz="2100" b="1" kern="0" dirty="0">
                <a:solidFill>
                  <a:srgbClr val="003865"/>
                </a:solidFill>
                <a:latin typeface="Lato Black"/>
                <a:cs typeface="Arial"/>
              </a:rPr>
              <a:t>PARTNER INCENTIVES &amp; REWARDS</a:t>
            </a:r>
          </a:p>
          <a:p>
            <a:pPr defTabSz="914400">
              <a:buClr>
                <a:srgbClr val="000000"/>
              </a:buClr>
              <a:buFont typeface="Arial"/>
              <a:buNone/>
            </a:pPr>
            <a:endParaRPr lang="en-US" sz="500" kern="0" dirty="0">
              <a:solidFill>
                <a:srgbClr val="003865">
                  <a:lumMod val="85000"/>
                  <a:lumOff val="15000"/>
                </a:srgbClr>
              </a:solidFill>
              <a:latin typeface="Lato" panose="020F0502020204030203" pitchFamily="34" charset="77"/>
              <a:cs typeface="Arial"/>
              <a:sym typeface="Arial"/>
            </a:endParaRPr>
          </a:p>
          <a:p>
            <a:r>
              <a:rPr lang="en-US" sz="1600" dirty="0">
                <a:solidFill>
                  <a:srgbClr val="333333"/>
                </a:solidFill>
                <a:latin typeface="Lato Medium" panose="020F0502020204030203" pitchFamily="34" charset="0"/>
                <a:ea typeface="Lato Medium" panose="020F0502020204030203" pitchFamily="34" charset="0"/>
                <a:cs typeface="Lato Medium" panose="020F0502020204030203" pitchFamily="34" charset="0"/>
              </a:rPr>
              <a:t>New members can earn up to </a:t>
            </a:r>
            <a:r>
              <a:rPr lang="en-US" sz="1600" b="1" dirty="0">
                <a:solidFill>
                  <a:srgbClr val="333333"/>
                </a:solidFill>
                <a:latin typeface="Lato Medium" panose="020F0502020204030203" pitchFamily="34" charset="0"/>
                <a:ea typeface="Lato Medium" panose="020F0502020204030203" pitchFamily="34" charset="0"/>
                <a:cs typeface="Lato Medium" panose="020F0502020204030203" pitchFamily="34" charset="0"/>
              </a:rPr>
              <a:t>$1,000* </a:t>
            </a:r>
            <a:r>
              <a:rPr lang="en-US" sz="1600" dirty="0">
                <a:solidFill>
                  <a:srgbClr val="333333"/>
                </a:solidFill>
                <a:latin typeface="Lato Medium" panose="020F0502020204030203" pitchFamily="34" charset="0"/>
                <a:ea typeface="Lato Medium" panose="020F0502020204030203" pitchFamily="34" charset="0"/>
                <a:cs typeface="Lato Medium" panose="020F0502020204030203" pitchFamily="34" charset="0"/>
              </a:rPr>
              <a:t>within their first year of membership as a Workplace Banking partner benefit. Earnings will be deposited into qualifying members’ Primary Share savings account. </a:t>
            </a:r>
            <a:endParaRPr lang="en-US" sz="1600" dirty="0">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16" name="Group 15">
            <a:extLst>
              <a:ext uri="{FF2B5EF4-FFF2-40B4-BE49-F238E27FC236}">
                <a16:creationId xmlns:a16="http://schemas.microsoft.com/office/drawing/2014/main" id="{C9AA29E0-DE28-4E0C-9E20-10F8E136786B}"/>
              </a:ext>
            </a:extLst>
          </p:cNvPr>
          <p:cNvGrpSpPr/>
          <p:nvPr/>
        </p:nvGrpSpPr>
        <p:grpSpPr>
          <a:xfrm>
            <a:off x="667189" y="4375009"/>
            <a:ext cx="6438022" cy="4031031"/>
            <a:chOff x="3122291" y="741062"/>
            <a:chExt cx="6438022" cy="4031031"/>
          </a:xfrm>
        </p:grpSpPr>
        <p:grpSp>
          <p:nvGrpSpPr>
            <p:cNvPr id="17" name="Google Shape;271;p43">
              <a:extLst>
                <a:ext uri="{FF2B5EF4-FFF2-40B4-BE49-F238E27FC236}">
                  <a16:creationId xmlns:a16="http://schemas.microsoft.com/office/drawing/2014/main" id="{1AA39D2A-8086-499B-987A-4BCC216A29F7}"/>
                </a:ext>
              </a:extLst>
            </p:cNvPr>
            <p:cNvGrpSpPr/>
            <p:nvPr/>
          </p:nvGrpSpPr>
          <p:grpSpPr>
            <a:xfrm>
              <a:off x="3785840" y="741062"/>
              <a:ext cx="5774473" cy="2336360"/>
              <a:chOff x="3805706" y="515483"/>
              <a:chExt cx="5774473" cy="2336360"/>
            </a:xfrm>
          </p:grpSpPr>
          <p:sp>
            <p:nvSpPr>
              <p:cNvPr id="29" name="Google Shape;272;p43">
                <a:extLst>
                  <a:ext uri="{FF2B5EF4-FFF2-40B4-BE49-F238E27FC236}">
                    <a16:creationId xmlns:a16="http://schemas.microsoft.com/office/drawing/2014/main" id="{FAE3745A-6F56-428F-A660-5476A72F03E8}"/>
                  </a:ext>
                </a:extLst>
              </p:cNvPr>
              <p:cNvSpPr/>
              <p:nvPr/>
            </p:nvSpPr>
            <p:spPr>
              <a:xfrm>
                <a:off x="3815061" y="515483"/>
                <a:ext cx="2382366" cy="1090334"/>
              </a:xfrm>
              <a:prstGeom prst="rect">
                <a:avLst/>
              </a:prstGeom>
              <a:noFill/>
              <a:ln>
                <a:noFill/>
              </a:ln>
            </p:spPr>
            <p:txBody>
              <a:bodyPr spcFirstLastPara="1" wrap="square" lIns="137150" tIns="91425" rIns="137150"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Lato Black"/>
                  </a:rPr>
                  <a:t>Checking</a:t>
                </a:r>
                <a:endParaRPr sz="1400" b="0" i="0" u="none" strike="noStrike" cap="none"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Arial"/>
                </a:endParaRPr>
              </a:p>
              <a:p>
                <a:pPr marR="0" lvl="0" algn="l" rtl="0">
                  <a:lnSpc>
                    <a:spcPct val="120000"/>
                  </a:lnSpc>
                  <a:spcBef>
                    <a:spcPts val="0"/>
                  </a:spcBef>
                  <a:spcAft>
                    <a:spcPts val="0"/>
                  </a:spcAft>
                  <a:buClr>
                    <a:schemeClr val="accent3"/>
                  </a:buClr>
                  <a:buSzPts val="900"/>
                </a:pPr>
                <a:r>
                  <a:rPr lang="en-US" sz="900" b="0" i="0" u="none" strike="noStrike" cap="none" dirty="0">
                    <a:solidFill>
                      <a:schemeClr val="accent6">
                        <a:lumMod val="75000"/>
                      </a:schemeClr>
                    </a:solidFill>
                    <a:latin typeface="Lato"/>
                    <a:ea typeface="Lato"/>
                    <a:cs typeface="Lato"/>
                    <a:sym typeface="Lato"/>
                  </a:rPr>
                  <a:t>Within 90 days of opening account:</a:t>
                </a: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rPr>
                  <a:t>Receive qualifying Direct Deposit</a:t>
                </a:r>
                <a:endParaRPr sz="900" b="0" i="0" u="none" strike="noStrike" cap="none" dirty="0">
                  <a:solidFill>
                    <a:schemeClr val="accent6">
                      <a:lumMod val="75000"/>
                    </a:schemeClr>
                  </a:solidFill>
                  <a:latin typeface="Lato"/>
                  <a:ea typeface="Lato"/>
                  <a:cs typeface="Lato"/>
                  <a:sym typeface="Lato"/>
                </a:endParaRP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sym typeface="Lato"/>
                  </a:rPr>
                  <a:t>Activate debit card</a:t>
                </a:r>
                <a:endParaRPr sz="900" b="0" i="0" u="none" strike="noStrike" cap="none" dirty="0">
                  <a:solidFill>
                    <a:schemeClr val="accent6">
                      <a:lumMod val="75000"/>
                    </a:schemeClr>
                  </a:solidFill>
                  <a:latin typeface="Lato"/>
                  <a:ea typeface="Lato"/>
                  <a:cs typeface="Lato"/>
                  <a:sym typeface="Lato"/>
                </a:endParaRPr>
              </a:p>
              <a:p>
                <a:pPr marL="457200">
                  <a:lnSpc>
                    <a:spcPct val="120000"/>
                  </a:lnSpc>
                </a:pPr>
                <a:r>
                  <a:rPr lang="en-US" sz="1200" dirty="0">
                    <a:latin typeface="Lato Black" panose="020F0502020204030203" pitchFamily="34" charset="0"/>
                    <a:ea typeface="Lato Black" panose="020F0502020204030203" pitchFamily="34" charset="0"/>
                    <a:cs typeface="Lato Black" panose="020F0502020204030203" pitchFamily="34" charset="0"/>
                    <a:sym typeface="Arial"/>
                  </a:rPr>
                  <a:t>EARN $100</a:t>
                </a:r>
                <a:endParaRPr sz="1200" dirty="0">
                  <a:latin typeface="Lato Black" panose="020F0502020204030203" pitchFamily="34" charset="0"/>
                  <a:ea typeface="Lato Black" panose="020F0502020204030203" pitchFamily="34" charset="0"/>
                  <a:cs typeface="Lato Black" panose="020F0502020204030203" pitchFamily="34" charset="0"/>
                  <a:sym typeface="Arial"/>
                </a:endParaRPr>
              </a:p>
            </p:txBody>
          </p:sp>
          <p:cxnSp>
            <p:nvCxnSpPr>
              <p:cNvPr id="30" name="Google Shape;278;p43">
                <a:extLst>
                  <a:ext uri="{FF2B5EF4-FFF2-40B4-BE49-F238E27FC236}">
                    <a16:creationId xmlns:a16="http://schemas.microsoft.com/office/drawing/2014/main" id="{895AF794-921E-4C67-9326-80F137B6557A}"/>
                  </a:ext>
                </a:extLst>
              </p:cNvPr>
              <p:cNvCxnSpPr/>
              <p:nvPr/>
            </p:nvCxnSpPr>
            <p:spPr>
              <a:xfrm>
                <a:off x="3805706" y="719667"/>
                <a:ext cx="0" cy="876000"/>
              </a:xfrm>
              <a:prstGeom prst="straightConnector1">
                <a:avLst/>
              </a:prstGeom>
              <a:noFill/>
              <a:ln w="19050" cap="flat" cmpd="sng">
                <a:solidFill>
                  <a:schemeClr val="bg2"/>
                </a:solidFill>
                <a:prstDash val="solid"/>
                <a:round/>
                <a:headEnd type="none" w="sm" len="sm"/>
                <a:tailEnd type="none" w="sm" len="sm"/>
              </a:ln>
            </p:spPr>
          </p:cxnSp>
          <p:cxnSp>
            <p:nvCxnSpPr>
              <p:cNvPr id="31" name="Google Shape;311;p43">
                <a:extLst>
                  <a:ext uri="{FF2B5EF4-FFF2-40B4-BE49-F238E27FC236}">
                    <a16:creationId xmlns:a16="http://schemas.microsoft.com/office/drawing/2014/main" id="{03091DA5-BDB7-4252-AA6B-863ACB0F85AA}"/>
                  </a:ext>
                </a:extLst>
              </p:cNvPr>
              <p:cNvCxnSpPr/>
              <p:nvPr/>
            </p:nvCxnSpPr>
            <p:spPr>
              <a:xfrm>
                <a:off x="3805706" y="1958546"/>
                <a:ext cx="0" cy="876000"/>
              </a:xfrm>
              <a:prstGeom prst="straightConnector1">
                <a:avLst/>
              </a:prstGeom>
              <a:noFill/>
              <a:ln w="19050" cap="flat" cmpd="sng">
                <a:solidFill>
                  <a:schemeClr val="bg2"/>
                </a:solidFill>
                <a:prstDash val="solid"/>
                <a:round/>
                <a:headEnd type="none" w="sm" len="sm"/>
                <a:tailEnd type="none" w="sm" len="sm"/>
              </a:ln>
            </p:spPr>
          </p:cxnSp>
          <p:cxnSp>
            <p:nvCxnSpPr>
              <p:cNvPr id="32" name="Google Shape;312;p43">
                <a:extLst>
                  <a:ext uri="{FF2B5EF4-FFF2-40B4-BE49-F238E27FC236}">
                    <a16:creationId xmlns:a16="http://schemas.microsoft.com/office/drawing/2014/main" id="{2AA13378-F606-4213-BF2A-1377AAA5DBC6}"/>
                  </a:ext>
                </a:extLst>
              </p:cNvPr>
              <p:cNvCxnSpPr/>
              <p:nvPr/>
            </p:nvCxnSpPr>
            <p:spPr>
              <a:xfrm>
                <a:off x="9580179" y="690339"/>
                <a:ext cx="0" cy="876000"/>
              </a:xfrm>
              <a:prstGeom prst="straightConnector1">
                <a:avLst/>
              </a:prstGeom>
              <a:noFill/>
              <a:ln w="19050" cap="flat" cmpd="sng">
                <a:solidFill>
                  <a:schemeClr val="bg2"/>
                </a:solidFill>
                <a:prstDash val="solid"/>
                <a:round/>
                <a:headEnd type="none" w="sm" len="sm"/>
                <a:tailEnd type="none" w="sm" len="sm"/>
              </a:ln>
            </p:spPr>
          </p:cxnSp>
          <p:cxnSp>
            <p:nvCxnSpPr>
              <p:cNvPr id="33" name="Google Shape;313;p43">
                <a:extLst>
                  <a:ext uri="{FF2B5EF4-FFF2-40B4-BE49-F238E27FC236}">
                    <a16:creationId xmlns:a16="http://schemas.microsoft.com/office/drawing/2014/main" id="{43078719-AAA0-4D4C-A16D-73A04E6A1662}"/>
                  </a:ext>
                </a:extLst>
              </p:cNvPr>
              <p:cNvCxnSpPr/>
              <p:nvPr/>
            </p:nvCxnSpPr>
            <p:spPr>
              <a:xfrm>
                <a:off x="6791022" y="733937"/>
                <a:ext cx="0" cy="876000"/>
              </a:xfrm>
              <a:prstGeom prst="straightConnector1">
                <a:avLst/>
              </a:prstGeom>
              <a:noFill/>
              <a:ln w="19050" cap="flat" cmpd="sng">
                <a:solidFill>
                  <a:schemeClr val="bg2"/>
                </a:solidFill>
                <a:prstDash val="solid"/>
                <a:round/>
                <a:headEnd type="none" w="sm" len="sm"/>
                <a:tailEnd type="none" w="sm" len="sm"/>
              </a:ln>
            </p:spPr>
          </p:cxnSp>
          <p:cxnSp>
            <p:nvCxnSpPr>
              <p:cNvPr id="34" name="Google Shape;314;p43">
                <a:extLst>
                  <a:ext uri="{FF2B5EF4-FFF2-40B4-BE49-F238E27FC236}">
                    <a16:creationId xmlns:a16="http://schemas.microsoft.com/office/drawing/2014/main" id="{EE99B10D-CA76-489F-83A0-34D665AA3CA8}"/>
                  </a:ext>
                </a:extLst>
              </p:cNvPr>
              <p:cNvCxnSpPr/>
              <p:nvPr/>
            </p:nvCxnSpPr>
            <p:spPr>
              <a:xfrm>
                <a:off x="6791022" y="1955405"/>
                <a:ext cx="0" cy="876000"/>
              </a:xfrm>
              <a:prstGeom prst="straightConnector1">
                <a:avLst/>
              </a:prstGeom>
              <a:noFill/>
              <a:ln w="19050" cap="flat" cmpd="sng">
                <a:solidFill>
                  <a:schemeClr val="bg2"/>
                </a:solidFill>
                <a:prstDash val="solid"/>
                <a:round/>
                <a:headEnd type="none" w="sm" len="sm"/>
                <a:tailEnd type="none" w="sm" len="sm"/>
              </a:ln>
            </p:spPr>
          </p:cxnSp>
          <p:cxnSp>
            <p:nvCxnSpPr>
              <p:cNvPr id="35" name="Google Shape;315;p43">
                <a:extLst>
                  <a:ext uri="{FF2B5EF4-FFF2-40B4-BE49-F238E27FC236}">
                    <a16:creationId xmlns:a16="http://schemas.microsoft.com/office/drawing/2014/main" id="{30957BB1-BC3D-47EA-BF48-D0A37381B90F}"/>
                  </a:ext>
                </a:extLst>
              </p:cNvPr>
              <p:cNvCxnSpPr/>
              <p:nvPr/>
            </p:nvCxnSpPr>
            <p:spPr>
              <a:xfrm>
                <a:off x="9566308" y="1975843"/>
                <a:ext cx="0" cy="876000"/>
              </a:xfrm>
              <a:prstGeom prst="straightConnector1">
                <a:avLst/>
              </a:prstGeom>
              <a:noFill/>
              <a:ln w="19050" cap="flat" cmpd="sng">
                <a:solidFill>
                  <a:schemeClr val="bg2"/>
                </a:solidFill>
                <a:prstDash val="solid"/>
                <a:round/>
                <a:headEnd type="none" w="sm" len="sm"/>
                <a:tailEnd type="none" w="sm" len="sm"/>
              </a:ln>
            </p:spPr>
          </p:cxnSp>
        </p:grpSp>
        <p:sp>
          <p:nvSpPr>
            <p:cNvPr id="18" name="Google Shape;272;p43">
              <a:extLst>
                <a:ext uri="{FF2B5EF4-FFF2-40B4-BE49-F238E27FC236}">
                  <a16:creationId xmlns:a16="http://schemas.microsoft.com/office/drawing/2014/main" id="{A10F0651-95A8-4712-A752-294CA3F761AC}"/>
                </a:ext>
              </a:extLst>
            </p:cNvPr>
            <p:cNvSpPr/>
            <p:nvPr/>
          </p:nvSpPr>
          <p:spPr>
            <a:xfrm>
              <a:off x="3799841" y="2102788"/>
              <a:ext cx="2382366" cy="1090334"/>
            </a:xfrm>
            <a:prstGeom prst="rect">
              <a:avLst/>
            </a:prstGeom>
            <a:noFill/>
            <a:ln>
              <a:noFill/>
            </a:ln>
          </p:spPr>
          <p:txBody>
            <a:bodyPr spcFirstLastPara="1" wrap="square" lIns="137150" tIns="91425" rIns="137150"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Lato Black"/>
                </a:rPr>
                <a:t>Credit Card</a:t>
              </a:r>
              <a:endParaRPr sz="1400" b="0" i="0" u="none" strike="noStrike" cap="none"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Arial"/>
              </a:endParaRPr>
            </a:p>
            <a:p>
              <a:pPr marR="0" lvl="0" algn="l" rtl="0">
                <a:lnSpc>
                  <a:spcPct val="120000"/>
                </a:lnSpc>
                <a:spcBef>
                  <a:spcPts val="0"/>
                </a:spcBef>
                <a:spcAft>
                  <a:spcPts val="0"/>
                </a:spcAft>
                <a:buClr>
                  <a:schemeClr val="accent3"/>
                </a:buClr>
                <a:buSzPts val="900"/>
              </a:pPr>
              <a:r>
                <a:rPr lang="en-US" sz="900" b="0" i="0" u="none" strike="noStrike" cap="none" dirty="0">
                  <a:solidFill>
                    <a:schemeClr val="accent6">
                      <a:lumMod val="75000"/>
                    </a:schemeClr>
                  </a:solidFill>
                  <a:latin typeface="Lato"/>
                  <a:ea typeface="Lato"/>
                  <a:cs typeface="Lato"/>
                  <a:sym typeface="Lato"/>
                </a:rPr>
                <a:t>Within 90 days of opening account:</a:t>
              </a:r>
            </a:p>
            <a:p>
              <a:pPr marL="115887" marR="0" lvl="0" indent="-115887" algn="l" rtl="0">
                <a:lnSpc>
                  <a:spcPct val="120000"/>
                </a:lnSpc>
                <a:spcBef>
                  <a:spcPts val="0"/>
                </a:spcBef>
                <a:spcAft>
                  <a:spcPts val="0"/>
                </a:spcAft>
                <a:buClr>
                  <a:schemeClr val="accent3"/>
                </a:buClr>
                <a:buSzPts val="900"/>
                <a:buFont typeface="Arial"/>
                <a:buChar char="•"/>
              </a:pPr>
              <a:r>
                <a:rPr lang="en-US" sz="900" b="0" i="0" u="none" strike="noStrike" cap="none" dirty="0">
                  <a:solidFill>
                    <a:schemeClr val="accent6">
                      <a:lumMod val="75000"/>
                    </a:schemeClr>
                  </a:solidFill>
                  <a:latin typeface="Lato"/>
                  <a:ea typeface="Lato"/>
                  <a:cs typeface="Lato"/>
                  <a:sym typeface="Lato"/>
                </a:rPr>
                <a:t>Complete 10 purchases</a:t>
              </a: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sym typeface="Lato"/>
                </a:rPr>
                <a:t>Qualification met after purchases and first payment</a:t>
              </a:r>
              <a:endParaRPr sz="900" b="0" i="0" u="none" strike="noStrike" cap="none" dirty="0">
                <a:solidFill>
                  <a:schemeClr val="accent6">
                    <a:lumMod val="75000"/>
                  </a:schemeClr>
                </a:solidFill>
                <a:latin typeface="Lato"/>
                <a:ea typeface="Lato"/>
                <a:cs typeface="Lato"/>
                <a:sym typeface="Lato"/>
              </a:endParaRPr>
            </a:p>
            <a:p>
              <a:pPr marL="457200" marR="0" lvl="0" indent="0">
                <a:lnSpc>
                  <a:spcPct val="120000"/>
                </a:lnSpc>
                <a:spcBef>
                  <a:spcPts val="0"/>
                </a:spcBef>
                <a:spcAft>
                  <a:spcPts val="0"/>
                </a:spcAft>
                <a:buNone/>
              </a:pPr>
              <a:r>
                <a:rPr lang="en-US" sz="1200" dirty="0">
                  <a:latin typeface="Lato Black" panose="020F0502020204030203" pitchFamily="34" charset="0"/>
                  <a:ea typeface="Lato Black" panose="020F0502020204030203" pitchFamily="34" charset="0"/>
                  <a:cs typeface="Lato Black" panose="020F0502020204030203" pitchFamily="34" charset="0"/>
                  <a:sym typeface="Arial"/>
                </a:rPr>
                <a:t>EARN $100</a:t>
              </a:r>
              <a:endParaRPr sz="1200" dirty="0">
                <a:latin typeface="Lato Black" panose="020F0502020204030203" pitchFamily="34" charset="0"/>
                <a:ea typeface="Lato Black" panose="020F0502020204030203" pitchFamily="34" charset="0"/>
                <a:cs typeface="Lato Black" panose="020F0502020204030203" pitchFamily="34" charset="0"/>
                <a:sym typeface="Arial"/>
              </a:endParaRPr>
            </a:p>
          </p:txBody>
        </p:sp>
        <p:sp>
          <p:nvSpPr>
            <p:cNvPr id="19" name="Google Shape;272;p43">
              <a:extLst>
                <a:ext uri="{FF2B5EF4-FFF2-40B4-BE49-F238E27FC236}">
                  <a16:creationId xmlns:a16="http://schemas.microsoft.com/office/drawing/2014/main" id="{ACDE16CB-E877-4007-9D14-284335FA9D11}"/>
                </a:ext>
              </a:extLst>
            </p:cNvPr>
            <p:cNvSpPr/>
            <p:nvPr/>
          </p:nvSpPr>
          <p:spPr>
            <a:xfrm>
              <a:off x="7207512" y="795512"/>
              <a:ext cx="2211435" cy="1090334"/>
            </a:xfrm>
            <a:prstGeom prst="rect">
              <a:avLst/>
            </a:prstGeom>
            <a:noFill/>
            <a:ln>
              <a:noFill/>
            </a:ln>
          </p:spPr>
          <p:txBody>
            <a:bodyPr spcFirstLastPara="1" wrap="square" lIns="137150" tIns="91425" rIns="137150"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Lato Black"/>
                </a:rPr>
                <a:t>Mortgage</a:t>
              </a:r>
              <a:endParaRPr sz="1400" b="0" i="0" u="none" strike="noStrike" cap="none"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Arial"/>
              </a:endParaRPr>
            </a:p>
            <a:p>
              <a:pPr marL="115887" marR="0" lvl="0" indent="-115887" algn="l" rtl="0">
                <a:lnSpc>
                  <a:spcPct val="120000"/>
                </a:lnSpc>
                <a:spcBef>
                  <a:spcPts val="0"/>
                </a:spcBef>
                <a:spcAft>
                  <a:spcPts val="0"/>
                </a:spcAft>
                <a:buClr>
                  <a:schemeClr val="accent3"/>
                </a:buClr>
                <a:buSzPts val="900"/>
                <a:buFont typeface="Arial"/>
                <a:buChar char="•"/>
              </a:pPr>
              <a:r>
                <a:rPr lang="en-US" sz="900" b="0" i="0" u="none" strike="noStrike" cap="none" dirty="0">
                  <a:solidFill>
                    <a:schemeClr val="accent6">
                      <a:lumMod val="75000"/>
                    </a:schemeClr>
                  </a:solidFill>
                  <a:latin typeface="Lato"/>
                  <a:ea typeface="Lato"/>
                  <a:cs typeface="Lato"/>
                  <a:sym typeface="Lato"/>
                </a:rPr>
                <a:t>Purchase or refinance with minimum loan amount of $100,000</a:t>
              </a:r>
              <a:endParaRPr sz="900" b="0" i="0" u="none" strike="noStrike" cap="none" dirty="0">
                <a:solidFill>
                  <a:schemeClr val="accent6">
                    <a:lumMod val="75000"/>
                  </a:schemeClr>
                </a:solidFill>
                <a:latin typeface="Lato"/>
                <a:ea typeface="Lato"/>
                <a:cs typeface="Lato"/>
                <a:sym typeface="Lato"/>
              </a:endParaRP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sym typeface="Lato"/>
                </a:rPr>
                <a:t>Qualification met based on loan closed and after first payment</a:t>
              </a:r>
              <a:endParaRPr sz="900" b="0" i="0" u="none" strike="noStrike" cap="none" dirty="0">
                <a:solidFill>
                  <a:schemeClr val="accent6">
                    <a:lumMod val="75000"/>
                  </a:schemeClr>
                </a:solidFill>
                <a:latin typeface="Lato"/>
                <a:ea typeface="Lato"/>
                <a:cs typeface="Lato"/>
                <a:sym typeface="Lato"/>
              </a:endParaRPr>
            </a:p>
            <a:p>
              <a:pPr marL="457200" marR="0" lvl="0" indent="0">
                <a:lnSpc>
                  <a:spcPct val="120000"/>
                </a:lnSpc>
                <a:spcBef>
                  <a:spcPts val="0"/>
                </a:spcBef>
                <a:spcAft>
                  <a:spcPts val="0"/>
                </a:spcAft>
                <a:buNone/>
              </a:pPr>
              <a:r>
                <a:rPr lang="en-US" sz="1200" dirty="0">
                  <a:latin typeface="Lato Black" panose="020F0502020204030203" pitchFamily="34" charset="0"/>
                  <a:ea typeface="Lato Black" panose="020F0502020204030203" pitchFamily="34" charset="0"/>
                  <a:cs typeface="Lato Black" panose="020F0502020204030203" pitchFamily="34" charset="0"/>
                  <a:sym typeface="Arial"/>
                </a:rPr>
                <a:t>EARN $500</a:t>
              </a:r>
              <a:endParaRPr sz="1200" dirty="0">
                <a:latin typeface="Lato Black" panose="020F0502020204030203" pitchFamily="34" charset="0"/>
                <a:ea typeface="Lato Black" panose="020F0502020204030203" pitchFamily="34" charset="0"/>
                <a:cs typeface="Lato Black" panose="020F0502020204030203" pitchFamily="34" charset="0"/>
                <a:sym typeface="Arial"/>
              </a:endParaRPr>
            </a:p>
          </p:txBody>
        </p:sp>
        <p:sp>
          <p:nvSpPr>
            <p:cNvPr id="20" name="Google Shape;272;p43">
              <a:extLst>
                <a:ext uri="{FF2B5EF4-FFF2-40B4-BE49-F238E27FC236}">
                  <a16:creationId xmlns:a16="http://schemas.microsoft.com/office/drawing/2014/main" id="{B5145C35-C056-4603-8AD9-3B6B1D11C8C8}"/>
                </a:ext>
              </a:extLst>
            </p:cNvPr>
            <p:cNvSpPr/>
            <p:nvPr/>
          </p:nvSpPr>
          <p:spPr>
            <a:xfrm>
              <a:off x="3799841" y="3533986"/>
              <a:ext cx="2105223" cy="1090334"/>
            </a:xfrm>
            <a:prstGeom prst="rect">
              <a:avLst/>
            </a:prstGeom>
            <a:noFill/>
            <a:ln>
              <a:noFill/>
            </a:ln>
          </p:spPr>
          <p:txBody>
            <a:bodyPr spcFirstLastPara="1" wrap="square" lIns="137150" tIns="91425" rIns="137150"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Lato Black"/>
                </a:rPr>
                <a:t>Auto Loan</a:t>
              </a:r>
              <a:endParaRPr sz="1400" b="0" i="0" u="none" strike="noStrike" cap="none"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Arial"/>
              </a:endParaRP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sym typeface="Lato"/>
                </a:rPr>
                <a:t>New, used or refinance with a minimum loan amount of $5,000</a:t>
              </a:r>
              <a:endParaRPr sz="900" b="0" i="0" u="none" strike="noStrike" cap="none" dirty="0">
                <a:solidFill>
                  <a:schemeClr val="accent6">
                    <a:lumMod val="75000"/>
                  </a:schemeClr>
                </a:solidFill>
                <a:latin typeface="Lato"/>
                <a:ea typeface="Lato"/>
                <a:cs typeface="Lato"/>
                <a:sym typeface="Lato"/>
              </a:endParaRP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sym typeface="Lato"/>
                </a:rPr>
                <a:t>Qualification met based on loan closed and after first payment</a:t>
              </a:r>
              <a:endParaRPr sz="900" b="0" i="0" u="none" strike="noStrike" cap="none" dirty="0">
                <a:solidFill>
                  <a:schemeClr val="accent6">
                    <a:lumMod val="75000"/>
                  </a:schemeClr>
                </a:solidFill>
                <a:latin typeface="Lato"/>
                <a:ea typeface="Lato"/>
                <a:cs typeface="Lato"/>
                <a:sym typeface="Lato"/>
              </a:endParaRPr>
            </a:p>
            <a:p>
              <a:pPr marL="457200">
                <a:lnSpc>
                  <a:spcPct val="120000"/>
                </a:lnSpc>
              </a:pPr>
              <a:r>
                <a:rPr lang="en-US" sz="1200" dirty="0">
                  <a:latin typeface="Lato Black" panose="020F0502020204030203" pitchFamily="34" charset="0"/>
                  <a:ea typeface="Lato Black" panose="020F0502020204030203" pitchFamily="34" charset="0"/>
                  <a:cs typeface="Lato Black" panose="020F0502020204030203" pitchFamily="34" charset="0"/>
                  <a:sym typeface="Arial"/>
                </a:rPr>
                <a:t>EARN $75</a:t>
              </a:r>
              <a:endParaRPr sz="1200" dirty="0">
                <a:latin typeface="Lato Black" panose="020F0502020204030203" pitchFamily="34" charset="0"/>
                <a:ea typeface="Lato Black" panose="020F0502020204030203" pitchFamily="34" charset="0"/>
                <a:cs typeface="Lato Black" panose="020F0502020204030203" pitchFamily="34" charset="0"/>
                <a:sym typeface="Arial"/>
              </a:endParaRPr>
            </a:p>
          </p:txBody>
        </p:sp>
        <p:sp>
          <p:nvSpPr>
            <p:cNvPr id="21" name="Google Shape;272;p43">
              <a:extLst>
                <a:ext uri="{FF2B5EF4-FFF2-40B4-BE49-F238E27FC236}">
                  <a16:creationId xmlns:a16="http://schemas.microsoft.com/office/drawing/2014/main" id="{BA402619-1FC1-485A-9FFD-7FEA98675CA6}"/>
                </a:ext>
              </a:extLst>
            </p:cNvPr>
            <p:cNvSpPr/>
            <p:nvPr/>
          </p:nvSpPr>
          <p:spPr>
            <a:xfrm>
              <a:off x="7207869" y="2144109"/>
              <a:ext cx="2105223" cy="1090334"/>
            </a:xfrm>
            <a:prstGeom prst="rect">
              <a:avLst/>
            </a:prstGeom>
            <a:noFill/>
            <a:ln>
              <a:noFill/>
            </a:ln>
          </p:spPr>
          <p:txBody>
            <a:bodyPr spcFirstLastPara="1" wrap="square" lIns="137150" tIns="91425" rIns="137150"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Lato Black"/>
                </a:rPr>
                <a:t>Money Market</a:t>
              </a:r>
              <a:endParaRPr sz="1400" b="0" i="0" u="none" strike="noStrike" cap="none"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Arial"/>
              </a:endParaRP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sym typeface="Lato"/>
                </a:rPr>
                <a:t>Open an account with $1,000 minimum balance</a:t>
              </a:r>
              <a:endParaRPr sz="900" b="0" i="0" u="none" strike="noStrike" cap="none" dirty="0">
                <a:solidFill>
                  <a:schemeClr val="accent6">
                    <a:lumMod val="75000"/>
                  </a:schemeClr>
                </a:solidFill>
                <a:latin typeface="Lato"/>
                <a:ea typeface="Lato"/>
                <a:cs typeface="Lato"/>
                <a:sym typeface="Lato"/>
              </a:endParaRP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sym typeface="Lato"/>
                </a:rPr>
                <a:t>Qualification met within 90 days with minimum balance met</a:t>
              </a:r>
              <a:endParaRPr sz="900" b="0" i="0" u="none" strike="noStrike" cap="none" dirty="0">
                <a:solidFill>
                  <a:schemeClr val="accent6">
                    <a:lumMod val="75000"/>
                  </a:schemeClr>
                </a:solidFill>
                <a:latin typeface="Lato"/>
                <a:ea typeface="Lato"/>
                <a:cs typeface="Lato"/>
                <a:sym typeface="Lato"/>
              </a:endParaRPr>
            </a:p>
            <a:p>
              <a:pPr marL="457200">
                <a:lnSpc>
                  <a:spcPct val="120000"/>
                </a:lnSpc>
              </a:pPr>
              <a:r>
                <a:rPr lang="en-US" sz="1200" dirty="0">
                  <a:latin typeface="Lato Black" panose="020F0502020204030203" pitchFamily="34" charset="0"/>
                  <a:ea typeface="Lato Black" panose="020F0502020204030203" pitchFamily="34" charset="0"/>
                  <a:cs typeface="Lato Black" panose="020F0502020204030203" pitchFamily="34" charset="0"/>
                  <a:sym typeface="Arial"/>
                </a:rPr>
                <a:t>EARN $25</a:t>
              </a:r>
              <a:endParaRPr sz="1200" dirty="0">
                <a:latin typeface="Lato Black" panose="020F0502020204030203" pitchFamily="34" charset="0"/>
                <a:ea typeface="Lato Black" panose="020F0502020204030203" pitchFamily="34" charset="0"/>
                <a:cs typeface="Lato Black" panose="020F0502020204030203" pitchFamily="34" charset="0"/>
                <a:sym typeface="Arial"/>
              </a:endParaRPr>
            </a:p>
          </p:txBody>
        </p:sp>
        <p:sp>
          <p:nvSpPr>
            <p:cNvPr id="22" name="Google Shape;272;p43">
              <a:extLst>
                <a:ext uri="{FF2B5EF4-FFF2-40B4-BE49-F238E27FC236}">
                  <a16:creationId xmlns:a16="http://schemas.microsoft.com/office/drawing/2014/main" id="{A920BB8A-EF17-403C-8DAE-B351E623A02F}"/>
                </a:ext>
              </a:extLst>
            </p:cNvPr>
            <p:cNvSpPr/>
            <p:nvPr/>
          </p:nvSpPr>
          <p:spPr>
            <a:xfrm>
              <a:off x="7207512" y="3681759"/>
              <a:ext cx="2105223" cy="1090334"/>
            </a:xfrm>
            <a:prstGeom prst="rect">
              <a:avLst/>
            </a:prstGeom>
            <a:noFill/>
            <a:ln>
              <a:noFill/>
            </a:ln>
          </p:spPr>
          <p:txBody>
            <a:bodyPr spcFirstLastPara="1" wrap="square" lIns="137150" tIns="91425" rIns="137150"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Lato Black"/>
                </a:rPr>
                <a:t>Relationship Kicker</a:t>
              </a:r>
              <a:endParaRPr sz="1400" b="0" i="0" u="none" strike="noStrike" cap="none"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Arial"/>
              </a:endParaRPr>
            </a:p>
            <a:p>
              <a:pPr marL="115887" marR="0" lvl="0" indent="-115887" algn="l" rtl="0">
                <a:lnSpc>
                  <a:spcPct val="120000"/>
                </a:lnSpc>
                <a:spcBef>
                  <a:spcPts val="0"/>
                </a:spcBef>
                <a:spcAft>
                  <a:spcPts val="0"/>
                </a:spcAft>
                <a:buClr>
                  <a:schemeClr val="accent3"/>
                </a:buClr>
                <a:buSzPts val="900"/>
                <a:buFont typeface="Arial"/>
                <a:buChar char="•"/>
              </a:pPr>
              <a:r>
                <a:rPr lang="en-US" sz="900" dirty="0">
                  <a:solidFill>
                    <a:schemeClr val="accent6">
                      <a:lumMod val="75000"/>
                    </a:schemeClr>
                  </a:solidFill>
                  <a:latin typeface="Lato"/>
                  <a:ea typeface="Lato"/>
                  <a:cs typeface="Lato"/>
                  <a:sym typeface="Lato"/>
                </a:rPr>
                <a:t>Complete qualifications for all five products</a:t>
              </a:r>
              <a:endParaRPr lang="en-US" sz="900" b="0" i="0" u="none" strike="noStrike" cap="none" dirty="0">
                <a:solidFill>
                  <a:schemeClr val="accent6">
                    <a:lumMod val="75000"/>
                  </a:schemeClr>
                </a:solidFill>
                <a:latin typeface="Lato"/>
                <a:ea typeface="Lato"/>
                <a:cs typeface="Lato"/>
                <a:sym typeface="Lato"/>
              </a:endParaRPr>
            </a:p>
            <a:p>
              <a:pPr marL="457200" marR="0" lvl="0" indent="0" algn="l" rtl="0">
                <a:lnSpc>
                  <a:spcPct val="120000"/>
                </a:lnSpc>
                <a:spcBef>
                  <a:spcPts val="0"/>
                </a:spcBef>
                <a:spcAft>
                  <a:spcPts val="0"/>
                </a:spcAft>
                <a:buNone/>
              </a:pPr>
              <a:r>
                <a:rPr lang="en-US" sz="1200" b="0" i="0" u="none" strike="noStrike" cap="none" dirty="0">
                  <a:solidFill>
                    <a:schemeClr val="tx1"/>
                  </a:solidFill>
                  <a:latin typeface="Lato Black" panose="020F0502020204030203" pitchFamily="34" charset="0"/>
                  <a:ea typeface="Lato Black" panose="020F0502020204030203" pitchFamily="34" charset="0"/>
                  <a:cs typeface="Lato Black" panose="020F0502020204030203" pitchFamily="34" charset="0"/>
                  <a:sym typeface="Arial"/>
                </a:rPr>
                <a:t>EARN $200</a:t>
              </a:r>
            </a:p>
          </p:txBody>
        </p:sp>
        <p:pic>
          <p:nvPicPr>
            <p:cNvPr id="23" name="Picture 22" descr="Icon&#10;&#10;Description automatically generated">
              <a:extLst>
                <a:ext uri="{FF2B5EF4-FFF2-40B4-BE49-F238E27FC236}">
                  <a16:creationId xmlns:a16="http://schemas.microsoft.com/office/drawing/2014/main" id="{69959725-33EB-4E91-9006-1063E26B1A96}"/>
                </a:ext>
              </a:extLst>
            </p:cNvPr>
            <p:cNvPicPr>
              <a:picLocks noChangeAspect="1"/>
            </p:cNvPicPr>
            <p:nvPr/>
          </p:nvPicPr>
          <p:blipFill>
            <a:blip r:embed="rId4"/>
            <a:stretch>
              <a:fillRect/>
            </a:stretch>
          </p:blipFill>
          <p:spPr>
            <a:xfrm>
              <a:off x="6433615" y="2220053"/>
              <a:ext cx="540904" cy="300336"/>
            </a:xfrm>
            <a:prstGeom prst="rect">
              <a:avLst/>
            </a:prstGeom>
          </p:spPr>
        </p:pic>
        <p:pic>
          <p:nvPicPr>
            <p:cNvPr id="24" name="Picture 23" descr="Icon&#10;&#10;Description automatically generated">
              <a:extLst>
                <a:ext uri="{FF2B5EF4-FFF2-40B4-BE49-F238E27FC236}">
                  <a16:creationId xmlns:a16="http://schemas.microsoft.com/office/drawing/2014/main" id="{7426EFE7-AB53-4AD7-8643-E042BBAD25C7}"/>
                </a:ext>
              </a:extLst>
            </p:cNvPr>
            <p:cNvPicPr>
              <a:picLocks noChangeAspect="1"/>
            </p:cNvPicPr>
            <p:nvPr/>
          </p:nvPicPr>
          <p:blipFill>
            <a:blip r:embed="rId5"/>
            <a:stretch>
              <a:fillRect/>
            </a:stretch>
          </p:blipFill>
          <p:spPr>
            <a:xfrm>
              <a:off x="3122291" y="2225530"/>
              <a:ext cx="539496" cy="351100"/>
            </a:xfrm>
            <a:prstGeom prst="rect">
              <a:avLst/>
            </a:prstGeom>
          </p:spPr>
        </p:pic>
        <p:pic>
          <p:nvPicPr>
            <p:cNvPr id="25" name="Picture 24" descr="Icon&#10;&#10;Description automatically generated">
              <a:extLst>
                <a:ext uri="{FF2B5EF4-FFF2-40B4-BE49-F238E27FC236}">
                  <a16:creationId xmlns:a16="http://schemas.microsoft.com/office/drawing/2014/main" id="{FA729CC7-AE5B-4584-8EAD-95FE648F855A}"/>
                </a:ext>
              </a:extLst>
            </p:cNvPr>
            <p:cNvPicPr>
              <a:picLocks noChangeAspect="1"/>
            </p:cNvPicPr>
            <p:nvPr/>
          </p:nvPicPr>
          <p:blipFill>
            <a:blip r:embed="rId6"/>
            <a:stretch>
              <a:fillRect/>
            </a:stretch>
          </p:blipFill>
          <p:spPr>
            <a:xfrm>
              <a:off x="3122291" y="3674933"/>
              <a:ext cx="539496" cy="259704"/>
            </a:xfrm>
            <a:prstGeom prst="rect">
              <a:avLst/>
            </a:prstGeom>
          </p:spPr>
        </p:pic>
        <p:pic>
          <p:nvPicPr>
            <p:cNvPr id="26" name="Picture 25" descr="Icon&#10;&#10;Description automatically generated">
              <a:extLst>
                <a:ext uri="{FF2B5EF4-FFF2-40B4-BE49-F238E27FC236}">
                  <a16:creationId xmlns:a16="http://schemas.microsoft.com/office/drawing/2014/main" id="{D6A7798D-0C7C-4F2D-AF96-4C6F91CD7977}"/>
                </a:ext>
              </a:extLst>
            </p:cNvPr>
            <p:cNvPicPr>
              <a:picLocks noChangeAspect="1"/>
            </p:cNvPicPr>
            <p:nvPr/>
          </p:nvPicPr>
          <p:blipFill>
            <a:blip r:embed="rId7"/>
            <a:stretch>
              <a:fillRect/>
            </a:stretch>
          </p:blipFill>
          <p:spPr>
            <a:xfrm>
              <a:off x="6435023" y="896281"/>
              <a:ext cx="539496" cy="339741"/>
            </a:xfrm>
            <a:prstGeom prst="rect">
              <a:avLst/>
            </a:prstGeom>
          </p:spPr>
        </p:pic>
        <p:pic>
          <p:nvPicPr>
            <p:cNvPr id="27" name="Picture 26" descr="Icon&#10;&#10;Description automatically generated">
              <a:extLst>
                <a:ext uri="{FF2B5EF4-FFF2-40B4-BE49-F238E27FC236}">
                  <a16:creationId xmlns:a16="http://schemas.microsoft.com/office/drawing/2014/main" id="{EDB3F9DC-8D8E-42FE-973B-0E1884671C3D}"/>
                </a:ext>
              </a:extLst>
            </p:cNvPr>
            <p:cNvPicPr>
              <a:picLocks noChangeAspect="1"/>
            </p:cNvPicPr>
            <p:nvPr/>
          </p:nvPicPr>
          <p:blipFill>
            <a:blip r:embed="rId8"/>
            <a:stretch>
              <a:fillRect/>
            </a:stretch>
          </p:blipFill>
          <p:spPr>
            <a:xfrm>
              <a:off x="3126968" y="793288"/>
              <a:ext cx="539496" cy="427756"/>
            </a:xfrm>
            <a:prstGeom prst="rect">
              <a:avLst/>
            </a:prstGeom>
          </p:spPr>
        </p:pic>
        <p:pic>
          <p:nvPicPr>
            <p:cNvPr id="28" name="Picture 27" descr="Icon&#10;&#10;Description automatically generated">
              <a:extLst>
                <a:ext uri="{FF2B5EF4-FFF2-40B4-BE49-F238E27FC236}">
                  <a16:creationId xmlns:a16="http://schemas.microsoft.com/office/drawing/2014/main" id="{32F2C3A9-6700-4849-BBA7-D8644221D5EA}"/>
                </a:ext>
              </a:extLst>
            </p:cNvPr>
            <p:cNvPicPr>
              <a:picLocks noChangeAspect="1"/>
            </p:cNvPicPr>
            <p:nvPr/>
          </p:nvPicPr>
          <p:blipFill>
            <a:blip r:embed="rId9"/>
            <a:stretch>
              <a:fillRect/>
            </a:stretch>
          </p:blipFill>
          <p:spPr>
            <a:xfrm>
              <a:off x="6501408" y="3767087"/>
              <a:ext cx="539496" cy="459839"/>
            </a:xfrm>
            <a:prstGeom prst="rect">
              <a:avLst/>
            </a:prstGeom>
          </p:spPr>
        </p:pic>
      </p:grpSp>
    </p:spTree>
    <p:extLst>
      <p:ext uri="{BB962C8B-B14F-4D97-AF65-F5344CB8AC3E}">
        <p14:creationId xmlns:p14="http://schemas.microsoft.com/office/powerpoint/2010/main" val="250340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C809699-2F3B-47C9-A0C7-E110C38052AC}"/>
              </a:ext>
            </a:extLst>
          </p:cNvPr>
          <p:cNvSpPr txBox="1">
            <a:spLocks/>
          </p:cNvSpPr>
          <p:nvPr/>
        </p:nvSpPr>
        <p:spPr>
          <a:xfrm>
            <a:off x="497838" y="558799"/>
            <a:ext cx="6776724" cy="83735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800"/>
              </a:spcBef>
              <a:spcAft>
                <a:spcPts val="0"/>
              </a:spcAft>
              <a:buClr>
                <a:schemeClr val="accent6"/>
              </a:buClr>
              <a:buSzPts val="1600"/>
              <a:buFont typeface="Arial"/>
              <a:buChar char="•"/>
              <a:defRPr sz="1600" b="0" i="0" u="none" strike="noStrike" cap="none">
                <a:solidFill>
                  <a:schemeClr val="tx1"/>
                </a:solidFill>
                <a:latin typeface="Lato"/>
                <a:ea typeface="Lato"/>
                <a:cs typeface="Lato"/>
                <a:sym typeface="Lato"/>
              </a:defRPr>
            </a:lvl1pPr>
            <a:lvl2pPr marL="914400" marR="0" lvl="1" indent="-317500" algn="l" rtl="0">
              <a:lnSpc>
                <a:spcPct val="100000"/>
              </a:lnSpc>
              <a:spcBef>
                <a:spcPts val="800"/>
              </a:spcBef>
              <a:spcAft>
                <a:spcPts val="0"/>
              </a:spcAft>
              <a:buClr>
                <a:schemeClr val="accent6"/>
              </a:buClr>
              <a:buSzPts val="1400"/>
              <a:buFont typeface="Arial"/>
              <a:buChar char="–"/>
              <a:defRPr sz="1400" b="0" i="0" u="none" strike="noStrike" cap="none">
                <a:solidFill>
                  <a:schemeClr val="dk1"/>
                </a:solidFill>
                <a:latin typeface="Lato"/>
                <a:ea typeface="Lato"/>
                <a:cs typeface="Lato"/>
                <a:sym typeface="Lato"/>
              </a:defRPr>
            </a:lvl2pPr>
            <a:lvl3pPr marL="1371600" marR="0" lvl="2" indent="-298450" algn="l" rtl="0">
              <a:lnSpc>
                <a:spcPct val="100000"/>
              </a:lnSpc>
              <a:spcBef>
                <a:spcPts val="800"/>
              </a:spcBef>
              <a:spcAft>
                <a:spcPts val="0"/>
              </a:spcAft>
              <a:buClr>
                <a:schemeClr val="accent6"/>
              </a:buClr>
              <a:buSzPts val="1100"/>
              <a:buFont typeface="Arial"/>
              <a:buChar char="•"/>
              <a:defRPr sz="1100" b="0" i="0" u="none" strike="noStrike" cap="none">
                <a:solidFill>
                  <a:schemeClr val="dk1"/>
                </a:solidFill>
                <a:latin typeface="Lato"/>
                <a:ea typeface="Lato"/>
                <a:cs typeface="Lato"/>
                <a:sym typeface="Lato"/>
              </a:defRPr>
            </a:lvl3pPr>
            <a:lvl4pPr marL="1828800" marR="0" lvl="3" indent="-285750" algn="l" rtl="0">
              <a:lnSpc>
                <a:spcPct val="100000"/>
              </a:lnSpc>
              <a:spcBef>
                <a:spcPts val="800"/>
              </a:spcBef>
              <a:spcAft>
                <a:spcPts val="0"/>
              </a:spcAft>
              <a:buClr>
                <a:srgbClr val="91918F"/>
              </a:buClr>
              <a:buSzPts val="900"/>
              <a:buFont typeface="Arial"/>
              <a:buChar char="–"/>
              <a:defRPr sz="900" b="0" i="0" u="none" strike="noStrike" cap="none">
                <a:solidFill>
                  <a:srgbClr val="91918F"/>
                </a:solidFill>
                <a:latin typeface="Lato"/>
                <a:ea typeface="Lato"/>
                <a:cs typeface="Lato"/>
                <a:sym typeface="Lato"/>
              </a:defRPr>
            </a:lvl4pPr>
            <a:lvl5pPr marL="2286000" marR="0" lvl="4" indent="-273050" algn="l" rtl="0">
              <a:lnSpc>
                <a:spcPct val="100000"/>
              </a:lnSpc>
              <a:spcBef>
                <a:spcPts val="800"/>
              </a:spcBef>
              <a:spcAft>
                <a:spcPts val="0"/>
              </a:spcAft>
              <a:buClr>
                <a:srgbClr val="91918F"/>
              </a:buClr>
              <a:buSzPts val="700"/>
              <a:buFont typeface="Arial"/>
              <a:buChar char="»"/>
              <a:defRPr sz="700" b="0" i="0" u="none" strike="noStrike" cap="none">
                <a:solidFill>
                  <a:srgbClr val="91918F"/>
                </a:solidFill>
                <a:latin typeface="Lato"/>
                <a:ea typeface="Lato"/>
                <a:cs typeface="Lato"/>
                <a:sym typeface="Lato"/>
              </a:defRPr>
            </a:lvl5pPr>
            <a:lvl6pPr marL="2743200" marR="0" lvl="5" indent="-266700" algn="l" rtl="0">
              <a:lnSpc>
                <a:spcPct val="100000"/>
              </a:lnSpc>
              <a:spcBef>
                <a:spcPts val="800"/>
              </a:spcBef>
              <a:spcAft>
                <a:spcPts val="0"/>
              </a:spcAft>
              <a:buClr>
                <a:schemeClr val="lt2"/>
              </a:buClr>
              <a:buSzPts val="600"/>
              <a:buFont typeface="Arial"/>
              <a:buChar char="•"/>
              <a:defRPr sz="600" b="0" i="0" u="none" strike="noStrike" cap="none">
                <a:solidFill>
                  <a:schemeClr val="lt2"/>
                </a:solidFill>
                <a:latin typeface="Lato"/>
                <a:ea typeface="Lato"/>
                <a:cs typeface="Lato"/>
                <a:sym typeface="Lato"/>
              </a:defRPr>
            </a:lvl6pPr>
            <a:lvl7pPr marL="3200400" marR="0" lvl="6" indent="-266700" algn="l" rtl="0">
              <a:lnSpc>
                <a:spcPct val="100000"/>
              </a:lnSpc>
              <a:spcBef>
                <a:spcPts val="800"/>
              </a:spcBef>
              <a:spcAft>
                <a:spcPts val="0"/>
              </a:spcAft>
              <a:buClr>
                <a:schemeClr val="lt2"/>
              </a:buClr>
              <a:buSzPts val="600"/>
              <a:buFont typeface="Arial"/>
              <a:buChar char="•"/>
              <a:defRPr sz="600" b="0" i="0" u="none" strike="noStrike" cap="none">
                <a:solidFill>
                  <a:schemeClr val="lt2"/>
                </a:solidFill>
                <a:latin typeface="Lato"/>
                <a:ea typeface="Lato"/>
                <a:cs typeface="Lato"/>
                <a:sym typeface="Lato"/>
              </a:defRPr>
            </a:lvl7pPr>
            <a:lvl8pPr marL="3657600" marR="0" lvl="7" indent="-266700" algn="l" rtl="0">
              <a:lnSpc>
                <a:spcPct val="100000"/>
              </a:lnSpc>
              <a:spcBef>
                <a:spcPts val="800"/>
              </a:spcBef>
              <a:spcAft>
                <a:spcPts val="0"/>
              </a:spcAft>
              <a:buClr>
                <a:schemeClr val="lt2"/>
              </a:buClr>
              <a:buSzPts val="600"/>
              <a:buFont typeface="Arial"/>
              <a:buChar char="•"/>
              <a:defRPr sz="600" b="0" i="0" u="none" strike="noStrike" cap="none">
                <a:solidFill>
                  <a:schemeClr val="lt2"/>
                </a:solidFill>
                <a:latin typeface="Lato"/>
                <a:ea typeface="Lato"/>
                <a:cs typeface="Lato"/>
                <a:sym typeface="Lato"/>
              </a:defRPr>
            </a:lvl8pPr>
            <a:lvl9pPr marL="4114800" marR="0" lvl="8" indent="-266700" algn="l" rtl="0">
              <a:lnSpc>
                <a:spcPct val="100000"/>
              </a:lnSpc>
              <a:spcBef>
                <a:spcPts val="800"/>
              </a:spcBef>
              <a:spcAft>
                <a:spcPts val="800"/>
              </a:spcAft>
              <a:buClr>
                <a:schemeClr val="lt2"/>
              </a:buClr>
              <a:buSzPts val="600"/>
              <a:buFont typeface="Arial"/>
              <a:buChar char="•"/>
              <a:defRPr sz="600" b="0" i="0" u="none" strike="noStrike" cap="none">
                <a:solidFill>
                  <a:schemeClr val="lt2"/>
                </a:solidFill>
                <a:latin typeface="Lato"/>
                <a:ea typeface="Lato"/>
                <a:cs typeface="Lato"/>
                <a:sym typeface="Lato"/>
              </a:defRPr>
            </a:lvl9pPr>
          </a:lstStyle>
          <a:p>
            <a:pPr marL="0" marR="0" lvl="0" indent="0" algn="l" defTabSz="914400" rtl="0" eaLnBrk="1" fontAlgn="auto" latinLnBrk="0" hangingPunct="1">
              <a:lnSpc>
                <a:spcPct val="107000"/>
              </a:lnSpc>
              <a:spcBef>
                <a:spcPts val="0"/>
              </a:spcBef>
              <a:spcAft>
                <a:spcPts val="800"/>
              </a:spcAft>
              <a:buClr>
                <a:srgbClr val="898D8D"/>
              </a:buClr>
              <a:buSzPts val="1600"/>
              <a:buFont typeface="Arial"/>
              <a:buNone/>
              <a:tabLst/>
              <a:defRPr/>
            </a:pP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Lato"/>
                <a:cs typeface="Calibri" panose="020F0502020204030204" pitchFamily="34" charset="0"/>
                <a:sym typeface="Lato"/>
              </a:rPr>
              <a:t>*Offer only eligible to current employees of select Workplace Partners. </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For new members only. Not available to existing Georgia United members, or those whose accounts have been previously closed. Available to primary account owner only. Each bonus is limited to one (1) per membership, for a maximum amount as listed. Must be 18 years of age or older to qualify for this offer. Credit Union membership is required and must be established. Membership eligibility restrictions and qualifications apply; all loans are subject to credit approval. Not all applicants will qualify. Membership requires a $5 one-time, nonrefundable membership fee, and a minimum initial deposit of $5. Valid for personal accounts only. Trust, Estate, and other specialty titled accounts are excluded from this offer. To be eligible for all offers, your account must be open and in good standing with no charged off accounts. An account in good standing is defined as a member who complies with the stated terms and conditions of any account held at Georgia United Credit Union. Offers may be extended, modified, or discontinued at any time without prior notice. Georgia United will report the value of any bonus received for any offer to the IRS as required by law; consult your tax advisor to determine applicable tax consequences. All bonuses will be awarded in the form of a deposit to your credit union savings account within 30 days of meeting the offer criterion. </a:t>
            </a:r>
            <a:endPar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endParaRPr>
          </a:p>
          <a:p>
            <a:pPr marL="171450" indent="-171450" defTabSz="914400">
              <a:lnSpc>
                <a:spcPct val="107000"/>
              </a:lnSpc>
              <a:spcBef>
                <a:spcPts val="0"/>
              </a:spcBef>
              <a:spcAft>
                <a:spcPts val="300"/>
              </a:spcAft>
              <a:buClr>
                <a:srgbClr val="898D8D"/>
              </a:buClr>
            </a:pPr>
            <a:r>
              <a:rPr kumimoji="0" lang="en-US" sz="900" b="1"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To receive the $100 checking bonus</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 Open a new Georgia United Unified or Simple Checking account and within 90 days; 1) Activate your Georgia United Visa® debit card; 2) Have your direct deposit made into this account. Qualifying direct deposits are electronic deposits of your salary, pension, Social Security or other income deposited to your account by your employer or outside agency. Transfers made from one account to another or deposits made via branch, ATM, online transfer, mobile device, debit card/prepaid card number or the mail are not eligible to meet the direct deposit requirement.</a:t>
            </a:r>
          </a:p>
          <a:p>
            <a:pPr marL="182880" indent="0" defTabSz="914400">
              <a:lnSpc>
                <a:spcPct val="107000"/>
              </a:lnSpc>
              <a:spcBef>
                <a:spcPts val="0"/>
              </a:spcBef>
              <a:spcAft>
                <a:spcPts val="300"/>
              </a:spcAft>
              <a:buClr>
                <a:srgbClr val="898D8D"/>
              </a:buClr>
              <a:buNone/>
            </a:pP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Unified Checking Account is a dividend paying account. </a:t>
            </a:r>
            <a:r>
              <a:rPr kumimoji="0" lang="en-US" sz="900" b="0" i="0" u="none" strike="noStrike" kern="0" cap="none" spc="0" normalizeH="0" baseline="0" noProof="0" dirty="0" err="1">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APY</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 = Annual Percentage Yield. Rate may change after account is opened. The </a:t>
            </a:r>
            <a:r>
              <a:rPr kumimoji="0" lang="en-US" sz="900" b="0" i="0" u="none" strike="noStrike" kern="0" cap="none" spc="0" normalizeH="0" baseline="0" noProof="0" dirty="0" err="1">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APY</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 is accurate as of the last dividend declaration date. If your account balance is from $0.01 to $15,000.00 and qualifications are met, the Annual Percentage Yield will be 1.00%. If your account balance is $15,000.01 and above and you have met the qualifications, the Annual Percentage Yield will range from 1.00% to 0.19%. To earn 1.00% </a:t>
            </a:r>
            <a:r>
              <a:rPr kumimoji="0" lang="en-US" sz="900" b="0" i="0" u="none" strike="noStrike" kern="0" cap="none" spc="0" normalizeH="0" baseline="0" noProof="0" dirty="0" err="1">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APY</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 on up to $15,000 of the average daily account balance and to receive up to $10 per month in non-Georgia United ATM surcharge fee refunds, there is no minimum account balance requirement; however, the account must perform at least 15 Georgia United debit and/or credit card transactions that post and clear during the month, have a monthly direct deposit of $500 or more and be enrolled in E-Statements. If you do not meet the qualifications the </a:t>
            </a:r>
            <a:r>
              <a:rPr kumimoji="0" lang="en-US" sz="900" b="0" i="0" u="none" strike="noStrike" kern="0" cap="none" spc="0" normalizeH="0" baseline="0" noProof="0" dirty="0" err="1">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APY</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 will be 0.05%. Overdraft/returned item fees may apply, see </a:t>
            </a:r>
            <a:r>
              <a:rPr kumimoji="0" lang="en-US" sz="900" b="1" i="0" u="none" strike="noStrike" kern="0" cap="none" spc="0" normalizeH="0" baseline="0" noProof="0" dirty="0">
                <a:ln>
                  <a:noFill/>
                </a:ln>
                <a:solidFill>
                  <a:srgbClr val="CB333B"/>
                </a:solidFill>
                <a:effectLst/>
                <a:uLnTx/>
                <a:uFillTx/>
                <a:latin typeface="Calibri" panose="020F0502020204030204" pitchFamily="34" charset="0"/>
                <a:ea typeface="Calibri" panose="020F0502020204030204" pitchFamily="34" charset="0"/>
                <a:cs typeface="Times New Roman" panose="02020603050405020304" pitchFamily="18" charset="0"/>
                <a:sym typeface="Lato"/>
                <a:hlinkClick r:id="rId2">
                  <a:extLst>
                    <a:ext uri="{A12FA001-AC4F-418D-AE19-62706E023703}">
                      <ahyp:hlinkClr xmlns:ahyp="http://schemas.microsoft.com/office/drawing/2018/hyperlinkcolor" val="tx"/>
                    </a:ext>
                  </a:extLst>
                </a:hlinkClick>
              </a:rPr>
              <a:t>Share Rates and Fees Schedule</a:t>
            </a:r>
            <a:r>
              <a:rPr kumimoji="0" lang="en-US" sz="900" b="1" i="0" u="none" strike="noStrike" kern="0" cap="none" spc="0" normalizeH="0" baseline="0" noProof="0" dirty="0">
                <a:ln>
                  <a:noFill/>
                </a:ln>
                <a:solidFill>
                  <a:srgbClr val="CB333B"/>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 </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for additional fees that may apply. </a:t>
            </a:r>
          </a:p>
          <a:p>
            <a:pPr marL="182880" indent="0" defTabSz="914400">
              <a:lnSpc>
                <a:spcPct val="107000"/>
              </a:lnSpc>
              <a:spcBef>
                <a:spcPts val="0"/>
              </a:spcBef>
              <a:spcAft>
                <a:spcPts val="800"/>
              </a:spcAft>
              <a:buClr>
                <a:srgbClr val="898D8D"/>
              </a:buClr>
              <a:buNone/>
            </a:pP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Simple Checking Account is a non-dividend earning account with no minimum opening deposit requirement. Overdraft/returned item fees may apply, see </a:t>
            </a:r>
            <a:r>
              <a:rPr kumimoji="0" lang="en-US" sz="900" b="1" i="0" u="none" strike="noStrike" kern="0" cap="none" spc="0" normalizeH="0" baseline="0" noProof="0" dirty="0">
                <a:ln>
                  <a:noFill/>
                </a:ln>
                <a:solidFill>
                  <a:srgbClr val="CB333B"/>
                </a:solidFill>
                <a:effectLst/>
                <a:uLnTx/>
                <a:uFillTx/>
                <a:latin typeface="Calibri" panose="020F0502020204030204" pitchFamily="34" charset="0"/>
                <a:ea typeface="Calibri" panose="020F0502020204030204" pitchFamily="34" charset="0"/>
                <a:cs typeface="Times New Roman" panose="02020603050405020304" pitchFamily="18" charset="0"/>
                <a:sym typeface="Lato"/>
                <a:hlinkClick r:id="rId2">
                  <a:extLst>
                    <a:ext uri="{A12FA001-AC4F-418D-AE19-62706E023703}">
                      <ahyp:hlinkClr xmlns:ahyp="http://schemas.microsoft.com/office/drawing/2018/hyperlinkcolor" val="tx"/>
                    </a:ext>
                  </a:extLst>
                </a:hlinkClick>
              </a:rPr>
              <a:t>Share Rates and Fees Schedule</a:t>
            </a:r>
            <a:r>
              <a:rPr kumimoji="0" lang="en-US" sz="900" b="1" i="0" u="none" strike="noStrike" kern="0" cap="none" spc="0" normalizeH="0" baseline="0" noProof="0" dirty="0">
                <a:ln>
                  <a:noFill/>
                </a:ln>
                <a:solidFill>
                  <a:srgbClr val="CB333B"/>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 </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for additional fees that may apply.</a:t>
            </a:r>
            <a:endPar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endParaRPr>
          </a:p>
          <a:p>
            <a:pPr marL="171450" indent="-171450" defTabSz="914400">
              <a:lnSpc>
                <a:spcPct val="107000"/>
              </a:lnSpc>
              <a:spcBef>
                <a:spcPts val="0"/>
              </a:spcBef>
              <a:spcAft>
                <a:spcPts val="800"/>
              </a:spcAft>
              <a:buClr>
                <a:srgbClr val="898D8D"/>
              </a:buClr>
            </a:pPr>
            <a:r>
              <a:rPr kumimoji="0" lang="en-US" sz="900" b="1"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To receive the $100 credit card bonus</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rPr>
              <a:t>: 1) Open a new Georgia United unsecured credit card; 2) Make 10 purchases with your Georgia United Visa® credit card </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that post to your account within 90 days of account opening. All credit card applications are subject to credit history review and approval. Qualifications and first payment made within 90 days of account opening and by the 1-year anniversary date of establishing membership to receive this bonus.</a:t>
            </a:r>
            <a:endPar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endParaRPr>
          </a:p>
          <a:p>
            <a:pPr marL="171450" indent="-171450" defTabSz="914400">
              <a:lnSpc>
                <a:spcPct val="107000"/>
              </a:lnSpc>
              <a:spcBef>
                <a:spcPts val="0"/>
              </a:spcBef>
              <a:spcAft>
                <a:spcPts val="800"/>
              </a:spcAft>
              <a:buClr>
                <a:srgbClr val="898D8D"/>
              </a:buClr>
            </a:pPr>
            <a:r>
              <a:rPr kumimoji="0" lang="en-US" sz="900" b="1"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To receive the $75 auto loan bonus</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 Loan must be for a new or used auto, motorcycle, RV, boat, personal watercraft, camper or ATV purchase or refinance. Minimum loan amount must be $5,000 or greater. Existing Georgia United loans are not eligible for this offer. Rates and terms are based on year of collateral, loan amount and mileage. Rates subject to change without notice and are based on creditworthiness. Auto loan must be funded, and first payment made by the 1-year anniversary date of establishing membership to receive this bonus. Vehicle must be used for personal or recreational purposes only. </a:t>
            </a:r>
            <a:endPar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endParaRPr>
          </a:p>
          <a:p>
            <a:pPr marL="171450" indent="-171450" defTabSz="914400">
              <a:lnSpc>
                <a:spcPct val="107000"/>
              </a:lnSpc>
              <a:spcBef>
                <a:spcPts val="0"/>
              </a:spcBef>
              <a:spcAft>
                <a:spcPts val="300"/>
              </a:spcAft>
              <a:buClr>
                <a:srgbClr val="898D8D"/>
              </a:buClr>
              <a:defRPr/>
            </a:pPr>
            <a:r>
              <a:rPr kumimoji="0" lang="en-US" sz="900" b="1"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To receive the $25 money market bonus</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 </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Lato"/>
                <a:cs typeface="Calibri" panose="020F0502020204030204" pitchFamily="34" charset="0"/>
                <a:sym typeface="Lato"/>
              </a:rPr>
              <a:t>1) Open a new money market account; 2) Deposit $1,000 and maintain a minimum balance of $1,000 in your money market account within 90 days of account opening. Both steps must be completed prior to the 1-year anniversary date of establishing membership to receive this bonus.</a:t>
            </a:r>
          </a:p>
          <a:p>
            <a:pPr marL="182880" indent="0" defTabSz="914400">
              <a:lnSpc>
                <a:spcPct val="107000"/>
              </a:lnSpc>
              <a:spcBef>
                <a:spcPts val="0"/>
              </a:spcBef>
              <a:spcAft>
                <a:spcPts val="800"/>
              </a:spcAft>
              <a:buClr>
                <a:srgbClr val="898D8D"/>
              </a:buClr>
              <a:buNone/>
              <a:defRPr/>
            </a:pP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Money Market accounts are tiered rate accounts. If your account balance is $24,999.99 or below, the Annual Percentage Yield will be 0.10%. If your account balance is from $25,000.00 to $94,999.99, the Annual Percentage Yield will be 0.15%.  If your account balance is in excess of $99,999.99, the Annual Percentage Yield will be 0.20%. Once a particular balance range is met, the Dividend Rate and Annual Percentage Yield for that balance range will apply to the full balance of your account. The Dividend Rate and Annual Percentage Yield may change every Dividend Period as determined by the Credit Union’s Board of Directors. Dividends compounded monthly, credited monthly. Fees could reduce the earnings on the account. Minimum deposit to open the account is $1,000. Account must maintain an average daily balance of $1,000 to avoid service charges; otherwise, $5.00 fee per month. See Georgia United's Share Rates and Fees Schedule for more details.</a:t>
            </a:r>
            <a:endPar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endParaRPr>
          </a:p>
          <a:p>
            <a:pPr marL="171450" indent="-171450" defTabSz="914400">
              <a:lnSpc>
                <a:spcPct val="107000"/>
              </a:lnSpc>
              <a:spcBef>
                <a:spcPts val="0"/>
              </a:spcBef>
              <a:spcAft>
                <a:spcPts val="800"/>
              </a:spcAft>
              <a:buClr>
                <a:srgbClr val="898D8D"/>
              </a:buClr>
              <a:defRPr/>
            </a:pPr>
            <a:r>
              <a:rPr kumimoji="0" lang="en-US" sz="900" b="1"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To receive the $500 mortgage bonus</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 Mortgage loan must be for new, first lien residential purchase or refinance funded by Georgia United. Minimum loan amount must be $100,000 or greater. Mortgage loan must be funded, and first payment made by the 1-year anniversary date of establishing membership to receive this bonus. All home lending products are subject to credit and property approval. Property and/or flood insurance may be required. Rates, program terms and conditions are subject to change without notice. Not all products are available in all states or for all amounts. Other restrictions and limitations may apply. </a:t>
            </a:r>
            <a:endPar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endParaRPr>
          </a:p>
          <a:p>
            <a:pPr marL="171450" indent="-171450" defTabSz="914400">
              <a:lnSpc>
                <a:spcPct val="107000"/>
              </a:lnSpc>
              <a:spcBef>
                <a:spcPts val="0"/>
              </a:spcBef>
              <a:spcAft>
                <a:spcPts val="800"/>
              </a:spcAft>
              <a:buClr>
                <a:srgbClr val="898D8D"/>
              </a:buClr>
              <a:defRPr/>
            </a:pPr>
            <a:r>
              <a:rPr kumimoji="0" lang="en-US" sz="900" b="1"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To receive the $200 Relationship Kicker bonus</a:t>
            </a:r>
            <a:r>
              <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sym typeface="Lato"/>
              </a:rPr>
              <a:t>: All required accounts must be open and all qualifications must be met by the 1-year anniversary date of establishing membership to receive this bonus. </a:t>
            </a:r>
            <a:endParaRPr kumimoji="0" lang="en-US" sz="900" b="0" i="0" u="none" strike="noStrike" kern="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sym typeface="Lato"/>
            </a:endParaRPr>
          </a:p>
          <a:p>
            <a:pPr marL="127000" marR="0" lvl="0" indent="0" algn="l" defTabSz="914400" rtl="0" eaLnBrk="1" fontAlgn="auto" latinLnBrk="0" hangingPunct="1">
              <a:lnSpc>
                <a:spcPct val="100000"/>
              </a:lnSpc>
              <a:spcBef>
                <a:spcPts val="800"/>
              </a:spcBef>
              <a:spcAft>
                <a:spcPts val="0"/>
              </a:spcAft>
              <a:buClr>
                <a:srgbClr val="898D8D"/>
              </a:buClr>
              <a:buSzPts val="1600"/>
              <a:buFont typeface="Arial"/>
              <a:buNone/>
              <a:tabLst/>
              <a:defRPr/>
            </a:pPr>
            <a:endParaRPr kumimoji="0" lang="en-US" sz="800" b="0" i="0" u="none" strike="noStrike" kern="0" cap="none" spc="0" normalizeH="0" baseline="0" noProof="0" dirty="0">
              <a:ln>
                <a:noFill/>
              </a:ln>
              <a:solidFill>
                <a:srgbClr val="003865"/>
              </a:solidFill>
              <a:effectLst/>
              <a:uLnTx/>
              <a:uFillTx/>
              <a:latin typeface="Lato"/>
              <a:ea typeface="Lato"/>
              <a:cs typeface="Lato"/>
              <a:sym typeface="Lato"/>
            </a:endParaRPr>
          </a:p>
        </p:txBody>
      </p:sp>
      <p:sp>
        <p:nvSpPr>
          <p:cNvPr id="6" name="Google Shape;135;p22">
            <a:extLst>
              <a:ext uri="{FF2B5EF4-FFF2-40B4-BE49-F238E27FC236}">
                <a16:creationId xmlns:a16="http://schemas.microsoft.com/office/drawing/2014/main" id="{5A56B250-BB95-4065-8164-36219E99B59B}"/>
              </a:ext>
            </a:extLst>
          </p:cNvPr>
          <p:cNvSpPr txBox="1"/>
          <p:nvPr/>
        </p:nvSpPr>
        <p:spPr>
          <a:xfrm>
            <a:off x="523417" y="9560955"/>
            <a:ext cx="914400" cy="427826"/>
          </a:xfrm>
          <a:prstGeom prst="rect">
            <a:avLst/>
          </a:prstGeom>
          <a:noFill/>
          <a:ln>
            <a:noFill/>
          </a:ln>
        </p:spPr>
        <p:txBody>
          <a:bodyPr spcFirstLastPara="1" wrap="square" lIns="91425" tIns="91425" rIns="91425" bIns="91425" anchor="t" anchorCtr="0">
            <a:noAutofit/>
          </a:bodyPr>
          <a:lstStyle/>
          <a:p>
            <a:pPr lvl="0">
              <a:lnSpc>
                <a:spcPct val="115000"/>
              </a:lnSpc>
              <a:spcBef>
                <a:spcPts val="500"/>
              </a:spcBef>
            </a:pPr>
            <a:r>
              <a:rPr lang="en-US" sz="900"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sym typeface="Lato"/>
              </a:rPr>
              <a:t>01182022</a:t>
            </a:r>
          </a:p>
        </p:txBody>
      </p:sp>
      <p:sp>
        <p:nvSpPr>
          <p:cNvPr id="7" name="Google Shape;135;p22">
            <a:extLst>
              <a:ext uri="{FF2B5EF4-FFF2-40B4-BE49-F238E27FC236}">
                <a16:creationId xmlns:a16="http://schemas.microsoft.com/office/drawing/2014/main" id="{08B6E55F-F53B-442B-880B-CB7953B90088}"/>
              </a:ext>
            </a:extLst>
          </p:cNvPr>
          <p:cNvSpPr txBox="1"/>
          <p:nvPr/>
        </p:nvSpPr>
        <p:spPr>
          <a:xfrm>
            <a:off x="5585342" y="9478276"/>
            <a:ext cx="1504649" cy="353874"/>
          </a:xfrm>
          <a:prstGeom prst="rect">
            <a:avLst/>
          </a:prstGeom>
          <a:noFill/>
          <a:ln>
            <a:noFill/>
          </a:ln>
        </p:spPr>
        <p:txBody>
          <a:bodyPr spcFirstLastPara="1" wrap="square" lIns="91425" tIns="91425" rIns="91425" bIns="91425" anchor="t" anchorCtr="0">
            <a:noAutofit/>
          </a:bodyPr>
          <a:lstStyle/>
          <a:p>
            <a:pPr lvl="0">
              <a:lnSpc>
                <a:spcPct val="115000"/>
              </a:lnSpc>
              <a:spcBef>
                <a:spcPts val="500"/>
              </a:spcBef>
            </a:pPr>
            <a:r>
              <a:rPr lang="en-US" sz="1100" b="1" dirty="0">
                <a:solidFill>
                  <a:schemeClr val="accent6">
                    <a:lumMod val="50000"/>
                  </a:schemeClr>
                </a:solidFill>
                <a:latin typeface="+mn-lt"/>
                <a:ea typeface="Lato"/>
                <a:cs typeface="Lato"/>
                <a:sym typeface="Lato"/>
              </a:rPr>
              <a:t>Insured by NCUA</a:t>
            </a:r>
            <a:endParaRPr lang="en-US" sz="1100" dirty="0">
              <a:solidFill>
                <a:schemeClr val="accent6">
                  <a:lumMod val="50000"/>
                </a:schemeClr>
              </a:solidFill>
              <a:latin typeface="+mn-lt"/>
              <a:ea typeface="Lato"/>
              <a:cs typeface="Lato"/>
              <a:sym typeface="Lato"/>
            </a:endParaRPr>
          </a:p>
        </p:txBody>
      </p:sp>
      <p:pic>
        <p:nvPicPr>
          <p:cNvPr id="8" name="Picture 7" descr="A picture containing arrow&#10;&#10;Description automatically generated">
            <a:extLst>
              <a:ext uri="{FF2B5EF4-FFF2-40B4-BE49-F238E27FC236}">
                <a16:creationId xmlns:a16="http://schemas.microsoft.com/office/drawing/2014/main" id="{23020D34-2160-467E-A77B-82B349F2FA4A}"/>
              </a:ext>
            </a:extLst>
          </p:cNvPr>
          <p:cNvPicPr>
            <a:picLocks noChangeAspect="1"/>
          </p:cNvPicPr>
          <p:nvPr/>
        </p:nvPicPr>
        <p:blipFill>
          <a:blip r:embed="rId3"/>
          <a:stretch>
            <a:fillRect/>
          </a:stretch>
        </p:blipFill>
        <p:spPr>
          <a:xfrm>
            <a:off x="6904897" y="9288034"/>
            <a:ext cx="571170" cy="545841"/>
          </a:xfrm>
          <a:prstGeom prst="rect">
            <a:avLst/>
          </a:prstGeom>
        </p:spPr>
      </p:pic>
    </p:spTree>
    <p:extLst>
      <p:ext uri="{BB962C8B-B14F-4D97-AF65-F5344CB8AC3E}">
        <p14:creationId xmlns:p14="http://schemas.microsoft.com/office/powerpoint/2010/main" val="2640034011"/>
      </p:ext>
    </p:extLst>
  </p:cSld>
  <p:clrMapOvr>
    <a:masterClrMapping/>
  </p:clrMapOvr>
</p:sld>
</file>

<file path=ppt/theme/theme1.xml><?xml version="1.0" encoding="utf-8"?>
<a:theme xmlns:a="http://schemas.openxmlformats.org/drawingml/2006/main" name="Office Theme">
  <a:themeElements>
    <a:clrScheme name="Georgia United">
      <a:dk1>
        <a:srgbClr val="003865"/>
      </a:dk1>
      <a:lt1>
        <a:srgbClr val="FFFFFF"/>
      </a:lt1>
      <a:dk2>
        <a:srgbClr val="CB333B"/>
      </a:dk2>
      <a:lt2>
        <a:srgbClr val="FFFFFF"/>
      </a:lt2>
      <a:accent1>
        <a:srgbClr val="3CB14A"/>
      </a:accent1>
      <a:accent2>
        <a:srgbClr val="F68D2E"/>
      </a:accent2>
      <a:accent3>
        <a:srgbClr val="298FC5"/>
      </a:accent3>
      <a:accent4>
        <a:srgbClr val="501749"/>
      </a:accent4>
      <a:accent5>
        <a:srgbClr val="B3A369"/>
      </a:accent5>
      <a:accent6>
        <a:srgbClr val="898D8D"/>
      </a:accent6>
      <a:hlink>
        <a:srgbClr val="003865"/>
      </a:hlink>
      <a:folHlink>
        <a:srgbClr val="CB333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37FB40DAA56D4FA0FE724CF387C6FC" ma:contentTypeVersion="14" ma:contentTypeDescription="Create a new document." ma:contentTypeScope="" ma:versionID="d048980009e93dda7dc497d02730c373">
  <xsd:schema xmlns:xsd="http://www.w3.org/2001/XMLSchema" xmlns:xs="http://www.w3.org/2001/XMLSchema" xmlns:p="http://schemas.microsoft.com/office/2006/metadata/properties" xmlns:ns3="b595daf5-a3f9-4602-8536-42df9ab84398" xmlns:ns4="0ce9d7b8-36f6-4f82-b3f8-dfe9084adcb3" targetNamespace="http://schemas.microsoft.com/office/2006/metadata/properties" ma:root="true" ma:fieldsID="7734e301c4ba8ad2368c37e70031dcd7" ns3:_="" ns4:_="">
    <xsd:import namespace="b595daf5-a3f9-4602-8536-42df9ab84398"/>
    <xsd:import namespace="0ce9d7b8-36f6-4f82-b3f8-dfe9084adc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5daf5-a3f9-4602-8536-42df9ab843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e9d7b8-36f6-4f82-b3f8-dfe9084adc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FC4484-4DC6-40D4-8D92-7C332E941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5daf5-a3f9-4602-8536-42df9ab84398"/>
    <ds:schemaRef ds:uri="0ce9d7b8-36f6-4f82-b3f8-dfe9084ad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CE334-1434-4050-91D4-662BBE4589E0}">
  <ds:schemaRefs>
    <ds:schemaRef ds:uri="http://schemas.microsoft.com/sharepoint/v3/contenttype/forms"/>
  </ds:schemaRefs>
</ds:datastoreItem>
</file>

<file path=customXml/itemProps3.xml><?xml version="1.0" encoding="utf-8"?>
<ds:datastoreItem xmlns:ds="http://schemas.openxmlformats.org/officeDocument/2006/customXml" ds:itemID="{F022E353-2684-4EB2-A01C-10FDF9C8B4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258</TotalTime>
  <Words>1409</Words>
  <Application>Microsoft Office PowerPoint</Application>
  <PresentationFormat>Custom</PresentationFormat>
  <Paragraphs>44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Lato</vt:lpstr>
      <vt:lpstr>Lato Black</vt:lpstr>
      <vt:lpstr>Lato Medium</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Bova</dc:creator>
  <cp:lastModifiedBy>Samples, Hannah</cp:lastModifiedBy>
  <cp:revision>13</cp:revision>
  <dcterms:created xsi:type="dcterms:W3CDTF">2022-01-13T15:12:30Z</dcterms:created>
  <dcterms:modified xsi:type="dcterms:W3CDTF">2022-05-02T13:48:52Z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0x010100A837FB40DAA56D4FA0FE724CF387C6FC</vt:lpwstr>
  </property>
</Properties>
</file>